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ana%205-bis\BASE%20DE%20DATOS%20FLU%20SEMANA%207%202016%20SIN%20REPETID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emana%205-bis\cuadros%20dengue%20sem%205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200"/>
              <a:t>BCS. CURVA EPIDEMICA SEMANAL  DE LA INFLUENZA SEGÚN RESULTADOS 2016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5294189911318898E-2"/>
          <c:y val="0.1045568141191653"/>
          <c:w val="0.91024969746399609"/>
          <c:h val="0.78389305987914304"/>
        </c:manualLayout>
      </c:layout>
      <c:lineChart>
        <c:grouping val="standard"/>
        <c:ser>
          <c:idx val="1"/>
          <c:order val="0"/>
          <c:tx>
            <c:strRef>
              <c:f>'[BASE DE DATOS FLU SEMANA 7 2016 SIN REPETIDOS.xlsx]TABLA'!$J$16</c:f>
              <c:strCache>
                <c:ptCount val="1"/>
                <c:pt idx="0">
                  <c:v>PROBABLES 71</c:v>
                </c:pt>
              </c:strCache>
            </c:strRef>
          </c:tx>
          <c:val>
            <c:numRef>
              <c:f>'[BASE DE DATOS FLU SEMANA 7 2016 SIN REPETIDOS.xlsx]TABLA'!$J$17:$J$23</c:f>
              <c:numCache>
                <c:formatCode>General</c:formatCode>
                <c:ptCount val="7"/>
                <c:pt idx="0">
                  <c:v>5</c:v>
                </c:pt>
                <c:pt idx="1">
                  <c:v>8</c:v>
                </c:pt>
                <c:pt idx="2">
                  <c:v>5</c:v>
                </c:pt>
                <c:pt idx="3">
                  <c:v>3</c:v>
                </c:pt>
                <c:pt idx="4">
                  <c:v>18</c:v>
                </c:pt>
                <c:pt idx="5">
                  <c:v>20</c:v>
                </c:pt>
                <c:pt idx="6">
                  <c:v>11</c:v>
                </c:pt>
              </c:numCache>
            </c:numRef>
          </c:val>
        </c:ser>
        <c:ser>
          <c:idx val="2"/>
          <c:order val="1"/>
          <c:tx>
            <c:strRef>
              <c:f>'[BASE DE DATOS FLU SEMANA 7 2016 SIN REPETIDOS.xlsx]TABLA'!$K$16</c:f>
              <c:strCache>
                <c:ptCount val="1"/>
                <c:pt idx="0">
                  <c:v>CONFIRMADOS 4</c:v>
                </c:pt>
              </c:strCache>
            </c:strRef>
          </c:tx>
          <c:val>
            <c:numRef>
              <c:f>'[BASE DE DATOS FLU SEMANA 7 2016 SIN REPETIDOS.xlsx]TABLA'!$K$17:$K$23</c:f>
              <c:numCache>
                <c:formatCode>General</c:formatCode>
                <c:ptCount val="7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/>
        <c:marker val="1"/>
        <c:axId val="54579968"/>
        <c:axId val="54581888"/>
      </c:lineChart>
      <c:catAx>
        <c:axId val="545799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crossAx val="54581888"/>
        <c:crosses val="autoZero"/>
        <c:auto val="1"/>
        <c:lblAlgn val="ctr"/>
        <c:lblOffset val="100"/>
      </c:catAx>
      <c:valAx>
        <c:axId val="54581888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6.4193893286902601E-3"/>
              <c:y val="0.2635575204262256"/>
            </c:manualLayout>
          </c:layout>
        </c:title>
        <c:numFmt formatCode="General" sourceLinked="1"/>
        <c:tickLblPos val="nextTo"/>
        <c:crossAx val="54579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337472822187382"/>
          <c:y val="0.43067186369145743"/>
          <c:w val="0.15429038523019184"/>
          <c:h val="0.16020299788107892"/>
        </c:manualLayout>
      </c:layout>
      <c:spPr>
        <a:solidFill>
          <a:schemeClr val="bg1">
            <a:lumMod val="95000"/>
          </a:schemeClr>
        </a:solidFill>
      </c:sp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000"/>
              <a:t>BCS. CURVA EPIDEMICA SEMANAL A  DENGUE SEGÚN RESULTADOS 2016</a:t>
            </a:r>
          </a:p>
        </c:rich>
      </c:tx>
      <c:layout>
        <c:manualLayout>
          <c:xMode val="edge"/>
          <c:yMode val="edge"/>
          <c:x val="0.23827664866499021"/>
          <c:y val="1.2013688162397422E-2"/>
        </c:manualLayout>
      </c:layout>
      <c:overlay val="1"/>
    </c:title>
    <c:plotArea>
      <c:layout>
        <c:manualLayout>
          <c:layoutTarget val="inner"/>
          <c:xMode val="edge"/>
          <c:yMode val="edge"/>
          <c:x val="5.6990970986650992E-2"/>
          <c:y val="0.10146771441349821"/>
          <c:w val="0.93731967404597982"/>
          <c:h val="0.77202431974484231"/>
        </c:manualLayout>
      </c:layout>
      <c:lineChart>
        <c:grouping val="standard"/>
        <c:ser>
          <c:idx val="1"/>
          <c:order val="0"/>
          <c:tx>
            <c:strRef>
              <c:f>'[cuadros dengue sem 5 2016.xlsx]CURVA'!$B$3</c:f>
              <c:strCache>
                <c:ptCount val="1"/>
                <c:pt idx="0">
                  <c:v>No. de casos de FHD confirmados   0</c:v>
                </c:pt>
              </c:strCache>
            </c:strRef>
          </c:tx>
          <c:val>
            <c:numRef>
              <c:f>'[cuadros dengue sem 5 2016.xlsx]CURVA'!$C$3:$I$3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2"/>
          <c:order val="1"/>
          <c:tx>
            <c:strRef>
              <c:f>'[cuadros dengue sem 5 2016.xlsx]CURVA'!$B$4</c:f>
              <c:strCache>
                <c:ptCount val="1"/>
                <c:pt idx="0">
                  <c:v>No. de casos de FD confirmados    14</c:v>
                </c:pt>
              </c:strCache>
            </c:strRef>
          </c:tx>
          <c:val>
            <c:numRef>
              <c:f>'[cuadros dengue sem 5 2016.xlsx]CURVA'!$C$4:$I$4</c:f>
              <c:numCache>
                <c:formatCode>General</c:formatCode>
                <c:ptCount val="7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</c:ser>
        <c:ser>
          <c:idx val="3"/>
          <c:order val="2"/>
          <c:tx>
            <c:strRef>
              <c:f>'[cuadros dengue sem 5 2016.xlsx]CURVA'!$B$5</c:f>
              <c:strCache>
                <c:ptCount val="1"/>
                <c:pt idx="0">
                  <c:v>Total de casos probables              109</c:v>
                </c:pt>
              </c:strCache>
            </c:strRef>
          </c:tx>
          <c:val>
            <c:numRef>
              <c:f>'[cuadros dengue sem 5 2016.xlsx]CURVA'!$C$5:$I$5</c:f>
              <c:numCache>
                <c:formatCode>General</c:formatCode>
                <c:ptCount val="7"/>
                <c:pt idx="0">
                  <c:v>29</c:v>
                </c:pt>
                <c:pt idx="1">
                  <c:v>19</c:v>
                </c:pt>
                <c:pt idx="2">
                  <c:v>17</c:v>
                </c:pt>
                <c:pt idx="3">
                  <c:v>7</c:v>
                </c:pt>
                <c:pt idx="4">
                  <c:v>14</c:v>
                </c:pt>
                <c:pt idx="5">
                  <c:v>18</c:v>
                </c:pt>
                <c:pt idx="6">
                  <c:v>5</c:v>
                </c:pt>
              </c:numCache>
            </c:numRef>
          </c:val>
        </c:ser>
        <c:dLbls/>
        <c:marker val="1"/>
        <c:axId val="67575808"/>
        <c:axId val="67577728"/>
      </c:lineChart>
      <c:catAx>
        <c:axId val="675758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crossAx val="67577728"/>
        <c:crosses val="autoZero"/>
        <c:auto val="1"/>
        <c:lblAlgn val="ctr"/>
        <c:lblOffset val="100"/>
      </c:catAx>
      <c:valAx>
        <c:axId val="67577728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1.3350098253425127E-3"/>
              <c:y val="0.27054571303587066"/>
            </c:manualLayout>
          </c:layout>
        </c:title>
        <c:numFmt formatCode="General" sourceLinked="1"/>
        <c:tickLblPos val="nextTo"/>
        <c:crossAx val="67575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260804441329692"/>
          <c:y val="0.12657629821588748"/>
          <c:w val="0.3121563534924629"/>
          <c:h val="0.29281824146981661"/>
        </c:manualLayout>
      </c:layout>
      <c:spPr>
        <a:pattFill prst="pct10">
          <a:fgClr>
            <a:schemeClr val="accent1"/>
          </a:fgClr>
          <a:bgClr>
            <a:schemeClr val="bg1"/>
          </a:bgClr>
        </a:pattFill>
      </c:spPr>
      <c:txPr>
        <a:bodyPr/>
        <a:lstStyle/>
        <a:p>
          <a:pPr>
            <a:defRPr sz="800"/>
          </a:pPr>
          <a:endParaRPr lang="es-MX"/>
        </a:p>
      </c:txPr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3.xlsx"/><Relationship Id="rId5" Type="http://schemas.openxmlformats.org/officeDocument/2006/relationships/chart" Target="../charts/char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package" Target="../embeddings/Microsoft_Excel_Worksheet5.xlsx"/><Relationship Id="rId5" Type="http://schemas.openxmlformats.org/officeDocument/2006/relationships/package" Target="../embeddings/Microsoft_Excel_Worksheet4.xlsx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chart" Target="../charts/chart2.xml"/><Relationship Id="rId5" Type="http://schemas.openxmlformats.org/officeDocument/2006/relationships/package" Target="../embeddings/Microsoft_Excel_Worksheet6.xlsx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 # 05</a:t>
            </a:r>
          </a:p>
          <a:p>
            <a:r>
              <a:rPr lang="es-MX" sz="2800" dirty="0" smtClean="0"/>
              <a:t>2016</a:t>
            </a:r>
            <a:endParaRPr lang="es-MX" sz="2800" dirty="0"/>
          </a:p>
        </p:txBody>
      </p:sp>
      <p:pic>
        <p:nvPicPr>
          <p:cNvPr id="5" name="4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620688"/>
            <a:ext cx="2462581" cy="85946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427984" y="4797152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WINDOWS. SSA</a:t>
            </a:r>
          </a:p>
          <a:p>
            <a:r>
              <a:rPr lang="es-MX" sz="1200" dirty="0" smtClean="0"/>
              <a:t>CORTE DE INFORMACION AL  18 - 02 -2016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E.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27899171"/>
              </p:ext>
            </p:extLst>
          </p:nvPr>
        </p:nvGraphicFramePr>
        <p:xfrm>
          <a:off x="1403648" y="1556792"/>
          <a:ext cx="5472608" cy="4752528"/>
        </p:xfrm>
        <a:graphic>
          <a:graphicData uri="http://schemas.openxmlformats.org/presentationml/2006/ole">
            <p:oleObj spid="_x0000_s11267" name="Hoja de cálculo" r:id="rId5" imgW="5515020" imgH="686743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548680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2016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88640"/>
            <a:ext cx="1512168" cy="947560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66069623"/>
              </p:ext>
            </p:extLst>
          </p:nvPr>
        </p:nvGraphicFramePr>
        <p:xfrm>
          <a:off x="1403648" y="2204864"/>
          <a:ext cx="5760640" cy="2105025"/>
        </p:xfrm>
        <a:graphic>
          <a:graphicData uri="http://schemas.openxmlformats.org/presentationml/2006/ole">
            <p:oleObj spid="_x0000_s10249" name="Hoja de cálculo" r:id="rId5" imgW="4581630" imgH="210511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548680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2016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graphicFrame>
        <p:nvGraphicFramePr>
          <p:cNvPr id="9" name="1 Gráfico"/>
          <p:cNvGraphicFramePr/>
          <p:nvPr>
            <p:extLst>
              <p:ext uri="{D42A27DB-BD31-4B8C-83A1-F6EECF244321}">
                <p14:modId xmlns:p14="http://schemas.microsoft.com/office/powerpoint/2010/main" xmlns="" val="2540503290"/>
              </p:ext>
            </p:extLst>
          </p:nvPr>
        </p:nvGraphicFramePr>
        <p:xfrm>
          <a:off x="533174" y="1700808"/>
          <a:ext cx="8229599" cy="2867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53735144"/>
              </p:ext>
            </p:extLst>
          </p:nvPr>
        </p:nvGraphicFramePr>
        <p:xfrm>
          <a:off x="1187624" y="4941168"/>
          <a:ext cx="6096000" cy="387350"/>
        </p:xfrm>
        <a:graphic>
          <a:graphicData uri="http://schemas.openxmlformats.org/presentationml/2006/ole">
            <p:oleObj spid="_x0000_s12291" name="Hoja de cálculo" r:id="rId6" imgW="9153540" imgH="58093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DENGUE 2016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83893395"/>
              </p:ext>
            </p:extLst>
          </p:nvPr>
        </p:nvGraphicFramePr>
        <p:xfrm>
          <a:off x="1691680" y="1772816"/>
          <a:ext cx="5267325" cy="1533525"/>
        </p:xfrm>
        <a:graphic>
          <a:graphicData uri="http://schemas.openxmlformats.org/presentationml/2006/ole">
            <p:oleObj spid="_x0000_s8220" name="Hoja de cálculo" r:id="rId5" imgW="5267430" imgH="1533615" progId="Excel.Sheet.12">
              <p:embed/>
            </p:oleObj>
          </a:graphicData>
        </a:graphic>
      </p:graphicFrame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34167515"/>
              </p:ext>
            </p:extLst>
          </p:nvPr>
        </p:nvGraphicFramePr>
        <p:xfrm>
          <a:off x="1619672" y="3789040"/>
          <a:ext cx="5472608" cy="2238375"/>
        </p:xfrm>
        <a:graphic>
          <a:graphicData uri="http://schemas.openxmlformats.org/presentationml/2006/ole">
            <p:oleObj spid="_x0000_s8221" name="Hoja de cálculo" r:id="rId6" imgW="5029290" imgH="223828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DENGUE 2016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5" y="620688"/>
            <a:ext cx="1362927" cy="854042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14160416"/>
              </p:ext>
            </p:extLst>
          </p:nvPr>
        </p:nvGraphicFramePr>
        <p:xfrm>
          <a:off x="2084222" y="1628800"/>
          <a:ext cx="4536504" cy="2023979"/>
        </p:xfrm>
        <a:graphic>
          <a:graphicData uri="http://schemas.openxmlformats.org/presentationml/2006/ole">
            <p:oleObj spid="_x0000_s13315" name="Hoja de cálculo" r:id="rId5" imgW="3362310" imgH="2228850" progId="Excel.Sheet.12">
              <p:embed/>
            </p:oleObj>
          </a:graphicData>
        </a:graphic>
      </p:graphicFrame>
      <p:graphicFrame>
        <p:nvGraphicFramePr>
          <p:cNvPr id="9" name="1 Gráfico"/>
          <p:cNvGraphicFramePr/>
          <p:nvPr>
            <p:extLst>
              <p:ext uri="{D42A27DB-BD31-4B8C-83A1-F6EECF244321}">
                <p14:modId xmlns:p14="http://schemas.microsoft.com/office/powerpoint/2010/main" xmlns="" val="224629180"/>
              </p:ext>
            </p:extLst>
          </p:nvPr>
        </p:nvGraphicFramePr>
        <p:xfrm>
          <a:off x="1043607" y="3717032"/>
          <a:ext cx="6696745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0511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Conclusiones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1331640" y="2060848"/>
            <a:ext cx="65527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La información registrada en el sistema de morbilidad  (SUIVE)  hasta la semana Epidemiológica #  5 del 2016, muestra un incremento general  de casi el 6 % entre  16 de las  20 principales causas mostradas  en la tabla, comparadas con la misma semana del año 2015 ; esto además de representar un cumplimiento formal de todas unidades del sector, también esta  influido , porque  durante el 2016, se incorporaron 4 unidades del Sistema PROSPERA del IMSS. Por otro lado el mayor incremento se ubica en el reporte de casos de neumonías y bronconeumonías con un 50% mas,  que la misma semana del año anterior; paradójicamente, el numero de casos de influenza , mostrados en la tabla correspondiente solo  se registran 4 casos en 2016 y dos corresponden al virus H1N1. Por lo que debe de fortalecerse este sistema en las unidades USMI. En lo que corresponde a la fiebre por dengue, solo se han reportado 14 casos nuevos del dengue clásico . Y se registran en las jurisdicciones de la Paz y Los Cabos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xmlns="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277</Words>
  <Application>Microsoft Office PowerPoint</Application>
  <PresentationFormat>Presentación en pantalla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Tema de Office</vt:lpstr>
      <vt:lpstr>Hoja de cálculo</vt:lpstr>
      <vt:lpstr>B.C.S.  PANORAMA EPIDEMIOLOGICO 2016</vt:lpstr>
      <vt:lpstr>MORBILIDAD GENERAL </vt:lpstr>
      <vt:lpstr>INFLUENZA 2016</vt:lpstr>
      <vt:lpstr>INFLUENZA 2016</vt:lpstr>
      <vt:lpstr>DENGUE 2016</vt:lpstr>
      <vt:lpstr>DENGUE 2016</vt:lpstr>
      <vt:lpstr>Conclusiones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50</cp:revision>
  <dcterms:created xsi:type="dcterms:W3CDTF">2014-01-30T02:50:58Z</dcterms:created>
  <dcterms:modified xsi:type="dcterms:W3CDTF">2016-08-13T18:44:57Z</dcterms:modified>
</cp:coreProperties>
</file>